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</p:sldMasterIdLst>
  <p:notesMasterIdLst>
    <p:notesMasterId r:id="rId17"/>
  </p:notesMasterIdLst>
  <p:handoutMasterIdLst>
    <p:handoutMasterId r:id="rId18"/>
  </p:handoutMasterIdLst>
  <p:sldIdLst>
    <p:sldId id="302" r:id="rId2"/>
    <p:sldId id="303" r:id="rId3"/>
    <p:sldId id="304" r:id="rId4"/>
    <p:sldId id="305" r:id="rId5"/>
    <p:sldId id="306" r:id="rId6"/>
    <p:sldId id="313" r:id="rId7"/>
    <p:sldId id="308" r:id="rId8"/>
    <p:sldId id="309" r:id="rId9"/>
    <p:sldId id="310" r:id="rId10"/>
    <p:sldId id="311" r:id="rId11"/>
    <p:sldId id="312" r:id="rId12"/>
    <p:sldId id="315" r:id="rId13"/>
    <p:sldId id="295" r:id="rId14"/>
    <p:sldId id="316" r:id="rId15"/>
    <p:sldId id="314" r:id="rId16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7B1"/>
    <a:srgbClr val="828383"/>
    <a:srgbClr val="005BBB"/>
    <a:srgbClr val="666666"/>
    <a:srgbClr val="4DC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64"/>
    <p:restoredTop sz="95833"/>
  </p:normalViewPr>
  <p:slideViewPr>
    <p:cSldViewPr snapToGrid="0" snapToObjects="1">
      <p:cViewPr varScale="1">
        <p:scale>
          <a:sx n="107" d="100"/>
          <a:sy n="107" d="100"/>
        </p:scale>
        <p:origin x="536" y="168"/>
      </p:cViewPr>
      <p:guideLst/>
    </p:cSldViewPr>
  </p:slideViewPr>
  <p:outlineViewPr>
    <p:cViewPr>
      <p:scale>
        <a:sx n="33" d="100"/>
        <a:sy n="33" d="100"/>
      </p:scale>
      <p:origin x="0" y="-60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90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33A1-6D17-2C4C-B4C2-C83DB37352CC}" type="datetimeFigureOut">
              <a:rPr lang="en-US" smtClean="0">
                <a:latin typeface="Arial" charset="0"/>
              </a:rPr>
              <a:t>11/29/19</a:t>
            </a:fld>
            <a:endParaRPr lang="en-US" dirty="0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171E-5108-1245-8B63-E8B205C9AF87}" type="slidenum">
              <a:rPr lang="en-US" smtClean="0">
                <a:latin typeface="Arial" charset="0"/>
              </a:r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542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jp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fld id="{5B96CA4F-2197-CC40-B4FC-798A937A9DC6}" type="datetimeFigureOut">
              <a:rPr lang="en-US" smtClean="0"/>
              <a:pPr/>
              <a:t>11/29/19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fld id="{02322656-8894-1544-92AA-01B3CF5E61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5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5788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8051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8921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802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390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215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9447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019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200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6281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7709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192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88950" cy="6857998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5383324"/>
            <a:ext cx="3038969" cy="65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5210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699" y="1143001"/>
            <a:ext cx="6718301" cy="285529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473699" y="3998296"/>
            <a:ext cx="3429001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902701" y="3998296"/>
            <a:ext cx="3289300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8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 smtClean="0"/>
              <a:t>Click to </a:t>
            </a:r>
            <a:r>
              <a:rPr lang="en-US" smtClean="0"/>
              <a:t>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2715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1143001"/>
            <a:ext cx="121920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5194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88952" cy="6857999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5438779"/>
            <a:ext cx="2862598" cy="616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879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9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Autofit/>
          </a:bodyPr>
          <a:lstStyle>
            <a:lvl1pPr marL="0" indent="0" algn="l">
              <a:buNone/>
              <a:defRPr sz="2800" b="0" baseline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21" y="184972"/>
            <a:ext cx="3038969" cy="65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5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8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762" y="199947"/>
            <a:ext cx="2862598" cy="616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96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8" y="2189263"/>
            <a:ext cx="6402832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7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5029200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vitae dolor </a:t>
            </a:r>
            <a:r>
              <a:rPr lang="en-US" dirty="0" err="1" smtClean="0"/>
              <a:t>euismod</a:t>
            </a:r>
            <a:r>
              <a:rPr lang="en-US" dirty="0" smtClean="0"/>
              <a:t>,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risus</a:t>
            </a:r>
            <a:r>
              <a:rPr lang="en-US" dirty="0" smtClean="0"/>
              <a:t> </a:t>
            </a:r>
            <a:r>
              <a:rPr lang="en-US" dirty="0" err="1" smtClean="0"/>
              <a:t>mattis</a:t>
            </a:r>
            <a:r>
              <a:rPr lang="en-US" dirty="0" smtClean="0"/>
              <a:t>. In </a:t>
            </a:r>
            <a:r>
              <a:rPr lang="en-US" dirty="0" err="1" smtClean="0"/>
              <a:t>ornare</a:t>
            </a:r>
            <a:r>
              <a:rPr lang="en-US" dirty="0" smtClean="0"/>
              <a:t> convallis </a:t>
            </a:r>
            <a:r>
              <a:rPr lang="en-US" dirty="0" err="1" smtClean="0"/>
              <a:t>velit</a:t>
            </a:r>
            <a:r>
              <a:rPr lang="en-US" dirty="0" smtClean="0"/>
              <a:t> vitae cursus. Integer </a:t>
            </a:r>
            <a:r>
              <a:rPr lang="en-US" dirty="0" err="1" smtClean="0"/>
              <a:t>egestas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mi </a:t>
            </a:r>
            <a:r>
              <a:rPr lang="en-US" dirty="0" err="1" smtClean="0"/>
              <a:t>vehicula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. </a:t>
            </a:r>
            <a:r>
              <a:rPr lang="en-US" dirty="0" err="1" smtClean="0"/>
              <a:t>Pellentesque</a:t>
            </a:r>
            <a:r>
              <a:rPr lang="en-US" dirty="0" smtClean="0"/>
              <a:t> habitant </a:t>
            </a:r>
            <a:r>
              <a:rPr lang="en-US" dirty="0" err="1" smtClean="0"/>
              <a:t>morbi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</a:t>
            </a:r>
            <a:r>
              <a:rPr lang="en-US" dirty="0" err="1" smtClean="0"/>
              <a:t>senectus</a:t>
            </a:r>
            <a:r>
              <a:rPr lang="en-US" dirty="0" smtClean="0"/>
              <a:t> et </a:t>
            </a:r>
            <a:r>
              <a:rPr lang="en-US" dirty="0" err="1" smtClean="0"/>
              <a:t>netus</a:t>
            </a:r>
            <a:r>
              <a:rPr lang="en-US" dirty="0" smtClean="0"/>
              <a:t> et </a:t>
            </a:r>
            <a:r>
              <a:rPr lang="en-US" dirty="0" err="1" smtClean="0"/>
              <a:t>malesuada</a:t>
            </a:r>
            <a:r>
              <a:rPr lang="en-US" dirty="0" smtClean="0"/>
              <a:t> fames ac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556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8557757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457200" marR="0" indent="-406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20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Quisque</a:t>
            </a:r>
            <a:r>
              <a:rPr lang="en-US" dirty="0" smtClean="0"/>
              <a:t> ac </a:t>
            </a:r>
            <a:r>
              <a:rPr lang="en-US" dirty="0" err="1" smtClean="0"/>
              <a:t>orci</a:t>
            </a:r>
            <a:r>
              <a:rPr lang="en-US" dirty="0" smtClean="0"/>
              <a:t> in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</a:t>
            </a:r>
            <a:r>
              <a:rPr lang="en-US" dirty="0" err="1" smtClean="0"/>
              <a:t>sagittis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Donec</a:t>
            </a:r>
            <a:r>
              <a:rPr lang="en-US" dirty="0" smtClean="0"/>
              <a:t> vitae </a:t>
            </a:r>
            <a:r>
              <a:rPr lang="en-US" dirty="0" err="1" smtClean="0"/>
              <a:t>justo</a:t>
            </a:r>
            <a:r>
              <a:rPr lang="en-US" dirty="0" smtClean="0"/>
              <a:t> et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mollis</a:t>
            </a:r>
            <a:r>
              <a:rPr lang="en-US" dirty="0" smtClean="0"/>
              <a:t> </a:t>
            </a:r>
            <a:r>
              <a:rPr lang="en-US" dirty="0" err="1" smtClean="0"/>
              <a:t>consectetur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aliquet</a:t>
            </a:r>
            <a:r>
              <a:rPr lang="en-US" dirty="0" smtClean="0"/>
              <a:t> ex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 ac </a:t>
            </a:r>
            <a:r>
              <a:rPr lang="en-US" dirty="0" err="1" smtClean="0"/>
              <a:t>elit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Duis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odio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placerat</a:t>
            </a:r>
            <a:r>
              <a:rPr lang="en-US" dirty="0" smtClean="0"/>
              <a:t>.</a:t>
            </a:r>
          </a:p>
          <a:p>
            <a:r>
              <a:rPr lang="en-US" dirty="0" smtClean="0"/>
              <a:t>Justo et neque odio facilisis turpis </a:t>
            </a:r>
            <a:r>
              <a:rPr lang="en-US" dirty="0" err="1" smtClean="0"/>
              <a:t>sodales</a:t>
            </a:r>
            <a:r>
              <a:rPr lang="en-US" dirty="0" smtClean="0"/>
              <a:t> placerat.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b="0" baseline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07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66928" y="2185416"/>
            <a:ext cx="9678987" cy="3848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Clr>
                <a:srgbClr val="005BBB"/>
              </a:buClr>
              <a:buFontTx/>
              <a:buNone/>
              <a:defRPr sz="1700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736600" indent="-279400">
              <a:lnSpc>
                <a:spcPct val="100000"/>
              </a:lnSpc>
              <a:buClr>
                <a:srgbClr val="005BBB"/>
              </a:buClr>
              <a:buFont typeface="Arial" charset="0"/>
              <a:buChar char="•"/>
              <a:tabLst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marR="0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1143000" algn="l"/>
              </a:tabLs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1"/>
            <a:r>
              <a:rPr lang="en-US" dirty="0" smtClean="0"/>
              <a:t>Second level text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 </a:t>
            </a:r>
          </a:p>
          <a:p>
            <a:pPr lvl="2"/>
            <a:r>
              <a:rPr lang="en-US" dirty="0" smtClean="0"/>
              <a:t>Third level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4120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700" y="11430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626100" y="12954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0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68638" y="0"/>
            <a:ext cx="1169605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2400" dirty="0" smtClean="0">
                <a:latin typeface="Arial" charset="0"/>
              </a:rPr>
              <a:t>‘-</a:t>
            </a:r>
            <a:endParaRPr lang="en-US" sz="2400" dirty="0">
              <a:latin typeface="Arial" charset="0"/>
            </a:endParaRP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2045778" y="1023929"/>
            <a:ext cx="8557756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48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 userDrawn="1"/>
        </p:nvSpPr>
        <p:spPr>
          <a:xfrm>
            <a:off x="2045778" y="2555888"/>
            <a:ext cx="8557756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950" cy="6857998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566928" y="2320111"/>
            <a:ext cx="10515600" cy="381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10255504" y="6240989"/>
            <a:ext cx="725424" cy="534516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6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6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21" y="184972"/>
            <a:ext cx="3038969" cy="65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896" r:id="rId2"/>
    <p:sldLayoutId id="2147483894" r:id="rId3"/>
    <p:sldLayoutId id="2147483909" r:id="rId4"/>
    <p:sldLayoutId id="2147483895" r:id="rId5"/>
    <p:sldLayoutId id="2147483897" r:id="rId6"/>
    <p:sldLayoutId id="2147483907" r:id="rId7"/>
    <p:sldLayoutId id="2147483898" r:id="rId8"/>
    <p:sldLayoutId id="2147483900" r:id="rId9"/>
    <p:sldLayoutId id="2147483906" r:id="rId10"/>
    <p:sldLayoutId id="2147483902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0" kern="1200">
          <a:solidFill>
            <a:schemeClr val="tx2"/>
          </a:solidFill>
          <a:latin typeface="+mj-lt"/>
          <a:ea typeface="Georgia" charset="0"/>
          <a:cs typeface="Georgia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005BBB"/>
        </a:buClr>
        <a:buFont typeface="LucidaGrande" charset="0"/>
        <a:buChar char="-"/>
        <a:defRPr sz="18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880">
          <p15:clr>
            <a:srgbClr val="F26B43"/>
          </p15:clr>
        </p15:guide>
        <p15:guide id="2" pos="416">
          <p15:clr>
            <a:srgbClr val="F26B43"/>
          </p15:clr>
        </p15:guide>
        <p15:guide id="3" orient="horz" pos="4016">
          <p15:clr>
            <a:srgbClr val="F26B43"/>
          </p15:clr>
        </p15:guide>
        <p15:guide id="4" pos="7392">
          <p15:clr>
            <a:srgbClr val="F26B43"/>
          </p15:clr>
        </p15:guide>
        <p15:guide id="5" pos="288">
          <p15:clr>
            <a:srgbClr val="F26B43"/>
          </p15:clr>
        </p15:guide>
        <p15:guide id="6" pos="4464">
          <p15:clr>
            <a:srgbClr val="F26B43"/>
          </p15:clr>
        </p15:guide>
        <p15:guide id="7" pos="4704">
          <p15:clr>
            <a:srgbClr val="F26B43"/>
          </p15:clr>
        </p15:guide>
        <p15:guide id="8" pos="4512">
          <p15:clr>
            <a:srgbClr val="F26B43"/>
          </p15:clr>
        </p15:guide>
        <p15:guide id="9" orient="horz" pos="1848">
          <p15:clr>
            <a:srgbClr val="F26B43"/>
          </p15:clr>
        </p15:guide>
        <p15:guide id="10" orient="horz" pos="1896">
          <p15:clr>
            <a:srgbClr val="F26B43"/>
          </p15:clr>
        </p15:guide>
        <p15:guide id="11" orient="horz" pos="2880">
          <p15:clr>
            <a:srgbClr val="F26B43"/>
          </p15:clr>
        </p15:guide>
        <p15:guide id="12" orient="horz" pos="28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8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9.xml"/><Relationship Id="rId5" Type="http://schemas.openxmlformats.org/officeDocument/2006/relationships/hyperlink" Target="https://www.analyticsvidhya.com/blog/2017/08/10-advanced-deep-learning-architectures-data-scientists/" TargetMode="External"/><Relationship Id="rId6" Type="http://schemas.openxmlformats.org/officeDocument/2006/relationships/hyperlink" Target="https://www.analyticsvidhya.com/blog/2017/05/25-must-know-terms-concepts-for-beginners-in-deep-learning/" TargetMode="External"/><Relationship Id="rId7" Type="http://schemas.openxmlformats.org/officeDocument/2006/relationships/hyperlink" Target="https://www.analyticsvidhya.com/blog/2017/10/fundamentals-deep-learning-activation-functions-when-to-use-them/" TargetMode="External"/><Relationship Id="rId8" Type="http://schemas.openxmlformats.org/officeDocument/2006/relationships/image" Target="../media/image18.png"/><Relationship Id="rId9" Type="http://schemas.openxmlformats.org/officeDocument/2006/relationships/image" Target="../media/image8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19.png"/><Relationship Id="rId6" Type="http://schemas.openxmlformats.org/officeDocument/2006/relationships/image" Target="../media/image8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11.xml"/><Relationship Id="rId5" Type="http://schemas.openxmlformats.org/officeDocument/2006/relationships/hyperlink" Target="http://host.robots.ox.ac.uk/pascal/VOC/voc2012/index.html" TargetMode="External"/><Relationship Id="rId6" Type="http://schemas.openxmlformats.org/officeDocument/2006/relationships/hyperlink" Target="https://github.com/AtrayeeNag/Image-Segmentation-deeplabv3" TargetMode="External"/><Relationship Id="rId7" Type="http://schemas.openxmlformats.org/officeDocument/2006/relationships/image" Target="../media/image8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image" Target="../media/image8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12.xml"/><Relationship Id="rId5" Type="http://schemas.openxmlformats.org/officeDocument/2006/relationships/hyperlink" Target="https://towardsdatascience.com/review-deeplabv3-atrous-convolution-semantic-segmentation-6d818bfd1d74" TargetMode="External"/><Relationship Id="rId6" Type="http://schemas.openxmlformats.org/officeDocument/2006/relationships/hyperlink" Target="https://towardsdatascience.com/types-of-convolutions-in-deep-learning-717013397f4d" TargetMode="External"/><Relationship Id="rId7" Type="http://schemas.openxmlformats.org/officeDocument/2006/relationships/hyperlink" Target="https://medium.com/coinmonks/review-sppnet-1st-runner-up-object-detection-2nd-runner-up-image-classification-in-ilsvrc-906da3753679" TargetMode="External"/><Relationship Id="rId8" Type="http://schemas.openxmlformats.org/officeDocument/2006/relationships/hyperlink" Target="https://towardsdatascience.com/a-basic-introduction-to-separable-convolutions-b99ec3102728" TargetMode="External"/><Relationship Id="rId9" Type="http://schemas.openxmlformats.org/officeDocument/2006/relationships/hyperlink" Target="https://www.analyticsvidhya.com/blog/2019/02/tutorial-semantic-segmentation-google-deeplab/" TargetMode="External"/><Relationship Id="rId10" Type="http://schemas.openxmlformats.org/officeDocument/2006/relationships/image" Target="../media/image8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8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9.jpg"/><Relationship Id="rId6" Type="http://schemas.openxmlformats.org/officeDocument/2006/relationships/image" Target="../media/image8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8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2.png"/><Relationship Id="rId6" Type="http://schemas.openxmlformats.org/officeDocument/2006/relationships/image" Target="../media/image8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4.png"/><Relationship Id="rId6" Type="http://schemas.openxmlformats.org/officeDocument/2006/relationships/image" Target="../media/image8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8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58368" y="1721922"/>
            <a:ext cx="6597455" cy="1745672"/>
          </a:xfrm>
        </p:spPr>
        <p:txBody>
          <a:bodyPr/>
          <a:lstStyle/>
          <a:p>
            <a:pPr>
              <a:lnSpc>
                <a:spcPts val="4200"/>
              </a:lnSpc>
            </a:pPr>
            <a:r>
              <a:rPr lang="en-US" sz="4000" b="0" cap="none" dirty="0" smtClean="0"/>
              <a:t>Semantic Image Segmentation </a:t>
            </a:r>
            <a:r>
              <a:rPr lang="mr-IN" sz="4000" b="0" cap="none" dirty="0" smtClean="0"/>
              <a:t>–</a:t>
            </a:r>
            <a:r>
              <a:rPr lang="en-US" sz="4000" b="0" cap="none" dirty="0" smtClean="0"/>
              <a:t> Deeplabv3+</a:t>
            </a:r>
            <a:endParaRPr lang="en-US" sz="4000" b="0" cap="none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673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11"/>
    </mc:Choice>
    <mc:Fallback>
      <p:transition spd="slow" advTm="12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8" y="2189263"/>
            <a:ext cx="4875916" cy="3790483"/>
          </a:xfrm>
        </p:spPr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The Encoder reduces the spatial sizes of feature maps, while extracting </a:t>
            </a:r>
            <a:r>
              <a:rPr lang="en-US" sz="1600" dirty="0" smtClean="0"/>
              <a:t>higher level </a:t>
            </a:r>
            <a:r>
              <a:rPr lang="en-US" sz="1600" dirty="0"/>
              <a:t>semantic information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U</a:t>
            </a:r>
            <a:r>
              <a:rPr lang="en-US" sz="1600" dirty="0" smtClean="0"/>
              <a:t>ses </a:t>
            </a:r>
            <a:r>
              <a:rPr lang="en-US" sz="1600" dirty="0"/>
              <a:t>Aligned </a:t>
            </a:r>
            <a:r>
              <a:rPr lang="en-US" sz="1600" dirty="0">
                <a:hlinkClick r:id="rId5"/>
              </a:rPr>
              <a:t>Xception</a:t>
            </a:r>
            <a:r>
              <a:rPr lang="en-US" sz="1600" dirty="0"/>
              <a:t> as its main feature </a:t>
            </a:r>
            <a:r>
              <a:rPr lang="en-US" sz="1600" dirty="0" smtClean="0"/>
              <a:t>extractor.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err="1" smtClean="0"/>
              <a:t>Xception</a:t>
            </a:r>
            <a:r>
              <a:rPr lang="en-US" sz="1600" dirty="0" smtClean="0"/>
              <a:t> an extreme </a:t>
            </a:r>
            <a:r>
              <a:rPr lang="en-US" sz="1600" dirty="0"/>
              <a:t>Inception </a:t>
            </a:r>
            <a:r>
              <a:rPr lang="en-US" sz="1600" dirty="0" smtClean="0"/>
              <a:t>Network.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smtClean="0"/>
              <a:t>All </a:t>
            </a:r>
            <a:r>
              <a:rPr lang="en-US" sz="1600" dirty="0"/>
              <a:t>max pooling operations are replaced by </a:t>
            </a:r>
            <a:r>
              <a:rPr lang="en-US" sz="1600" dirty="0" err="1"/>
              <a:t>depthwise</a:t>
            </a:r>
            <a:r>
              <a:rPr lang="en-US" sz="1600" dirty="0"/>
              <a:t> separable convolution with </a:t>
            </a:r>
            <a:r>
              <a:rPr lang="en-US" sz="1600" dirty="0" smtClean="0"/>
              <a:t>striding.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smtClean="0"/>
              <a:t>Extra</a:t>
            </a:r>
            <a:r>
              <a:rPr lang="en-US" sz="1600" dirty="0"/>
              <a:t> </a:t>
            </a:r>
            <a:r>
              <a:rPr lang="en-US" sz="1600" dirty="0">
                <a:hlinkClick r:id="rId6"/>
              </a:rPr>
              <a:t>batch normalization</a:t>
            </a:r>
            <a:r>
              <a:rPr lang="en-US" sz="1600" dirty="0"/>
              <a:t> and </a:t>
            </a:r>
            <a:r>
              <a:rPr lang="en-US" sz="1600" dirty="0">
                <a:hlinkClick r:id="rId7"/>
              </a:rPr>
              <a:t>ReLU</a:t>
            </a:r>
            <a:r>
              <a:rPr lang="en-US" sz="1600" dirty="0"/>
              <a:t> activation are added after each 3 x 3 </a:t>
            </a:r>
            <a:r>
              <a:rPr lang="en-US" sz="1600" dirty="0" err="1"/>
              <a:t>depthwise</a:t>
            </a:r>
            <a:r>
              <a:rPr lang="en-US" sz="1600" dirty="0"/>
              <a:t> </a:t>
            </a:r>
            <a:r>
              <a:rPr lang="en-US" sz="1600" dirty="0" smtClean="0"/>
              <a:t>convolution.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smtClean="0"/>
              <a:t>Depth </a:t>
            </a:r>
            <a:r>
              <a:rPr lang="en-US" sz="1600" dirty="0"/>
              <a:t>of the model is increased without changing the entry flow network </a:t>
            </a:r>
            <a:r>
              <a:rPr lang="en-US" sz="1600" dirty="0" smtClean="0"/>
              <a:t>structure.</a:t>
            </a:r>
            <a:endParaRPr lang="en-US" sz="1600" dirty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Encoder Structure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5384" y="1320800"/>
            <a:ext cx="5361161" cy="4818743"/>
          </a:xfrm>
          <a:prstGeom prst="rect">
            <a:avLst/>
          </a:prstGeom>
        </p:spPr>
      </p:pic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522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064"/>
    </mc:Choice>
    <mc:Fallback>
      <p:transition spd="slow" advTm="460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8" y="2189263"/>
            <a:ext cx="5106937" cy="3790483"/>
          </a:xfrm>
        </p:spPr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Apply 4-fold bilinear up-sampling on the ASPP outputs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Apply 1x1 Convolution with reduced filter number on a intermediate feature layer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Concatenate ASPP outputs with intermediate features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Apply two 3x3 </a:t>
            </a:r>
            <a:r>
              <a:rPr lang="en-US" sz="1600" dirty="0" smtClean="0"/>
              <a:t>Convolutions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Apply 4-fold bilinear up-sampling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the output </a:t>
            </a:r>
            <a:r>
              <a:rPr lang="en-US" sz="1600" dirty="0" smtClean="0"/>
              <a:t>is of </a:t>
            </a:r>
            <a:r>
              <a:rPr lang="en-US" sz="1600" dirty="0"/>
              <a:t>the same size as that of the input image.</a:t>
            </a: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using output stride = 16 for the encoder module strikes the best trade-off between speed and </a:t>
            </a:r>
            <a:r>
              <a:rPr lang="en-US" sz="1600" dirty="0" smtClean="0"/>
              <a:t>accuracy.</a:t>
            </a:r>
            <a:endParaRPr lang="en-US" sz="1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Decoder Structure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405" y="2596408"/>
            <a:ext cx="5421910" cy="2222500"/>
          </a:xfrm>
          <a:prstGeom prst="rect">
            <a:avLst/>
          </a:prstGeom>
        </p:spPr>
      </p:pic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955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749"/>
    </mc:Choice>
    <mc:Fallback>
      <p:transition spd="slow" advTm="427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smtClean="0"/>
              <a:t>Load the dataset from the Pascal VOC </a:t>
            </a:r>
            <a:r>
              <a:rPr lang="en-US" sz="1600" dirty="0" err="1" smtClean="0"/>
              <a:t>Devkit</a:t>
            </a:r>
            <a:r>
              <a:rPr lang="en-US" sz="1600" dirty="0" smtClean="0"/>
              <a:t> link for 2012</a:t>
            </a:r>
          </a:p>
          <a:p>
            <a:pPr marL="742939" lvl="1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>
                <a:hlinkClick r:id="rId5"/>
              </a:rPr>
              <a:t>http://host.robots.ox.ac.uk/pascal/VOC/voc2012/index.html</a:t>
            </a:r>
            <a:endParaRPr lang="en-US" sz="1600" dirty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smtClean="0"/>
              <a:t>GitHub Link for the project repository:</a:t>
            </a:r>
          </a:p>
          <a:p>
            <a:pPr marL="742939" lvl="1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>
                <a:hlinkClick r:id="rId6"/>
              </a:rPr>
              <a:t>https://</a:t>
            </a:r>
            <a:r>
              <a:rPr lang="en-US" sz="1600" dirty="0" smtClean="0">
                <a:hlinkClick r:id="rId6"/>
              </a:rPr>
              <a:t>github.com/AtrayeeNag/Image-Segmentation-deeplabv3</a:t>
            </a: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endParaRPr lang="en-US" sz="16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Steps to execute</a:t>
            </a: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04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10"/>
    </mc:Choice>
    <mc:Fallback>
      <p:transition spd="slow" advTm="17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Segmentation results from the Model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38" y="1898238"/>
            <a:ext cx="8033162" cy="13199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38" y="3324101"/>
            <a:ext cx="8151915" cy="130727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38" y="4631377"/>
            <a:ext cx="8033162" cy="1591293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888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655"/>
    </mc:Choice>
    <mc:Fallback>
      <p:transition spd="slow" advTm="356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>
                <a:hlinkClick r:id="rId5"/>
              </a:rPr>
              <a:t>https://</a:t>
            </a:r>
            <a:r>
              <a:rPr lang="en-US" sz="1600" dirty="0" smtClean="0">
                <a:hlinkClick r:id="rId5"/>
              </a:rPr>
              <a:t>towardsdatascience.com/review-deeplabv3-atrous-convolution-semantic-segmentation-6d818bfd1d74</a:t>
            </a: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>
                <a:hlinkClick r:id="rId6"/>
              </a:rPr>
              <a:t>https://</a:t>
            </a:r>
            <a:r>
              <a:rPr lang="en-US" sz="1600" dirty="0" smtClean="0">
                <a:hlinkClick r:id="rId6"/>
              </a:rPr>
              <a:t>towardsdatascience.com/types-of-convolutions-in-deep-learning-717013397f4d</a:t>
            </a: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>
                <a:hlinkClick r:id="rId7"/>
              </a:rPr>
              <a:t>https://</a:t>
            </a:r>
            <a:r>
              <a:rPr lang="en-US" sz="1600" dirty="0" smtClean="0">
                <a:hlinkClick r:id="rId7"/>
              </a:rPr>
              <a:t>medium.com/coinmonks/review-sppnet-1st-runner-up-object-detection-2nd-runner-up-image-classification-in-ilsvrc-906da3753679</a:t>
            </a: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>
                <a:hlinkClick r:id="rId8"/>
              </a:rPr>
              <a:t>https://</a:t>
            </a:r>
            <a:r>
              <a:rPr lang="en-US" sz="1600" dirty="0" smtClean="0">
                <a:hlinkClick r:id="rId8"/>
              </a:rPr>
              <a:t>towardsdatascience.com/a-basic-introduction-to-separable-convolutions-b99ec3102728</a:t>
            </a: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>
                <a:hlinkClick r:id="rId9"/>
              </a:rPr>
              <a:t>https://www.analyticsvidhya.com/blog/2019/02/tutorial-semantic-segmentation-google-deeplab/</a:t>
            </a:r>
            <a:endParaRPr lang="en-US" sz="1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353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23"/>
    </mc:Choice>
    <mc:Fallback>
      <p:transition spd="slow" advTm="136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58368" y="1721922"/>
            <a:ext cx="5564303" cy="1745672"/>
          </a:xfrm>
        </p:spPr>
        <p:txBody>
          <a:bodyPr/>
          <a:lstStyle/>
          <a:p>
            <a:pPr>
              <a:lnSpc>
                <a:spcPts val="3600"/>
              </a:lnSpc>
            </a:pPr>
            <a:r>
              <a:rPr lang="en-US" sz="4000" b="0" cap="none" dirty="0" smtClean="0"/>
              <a:t>Thank You</a:t>
            </a:r>
            <a:endParaRPr lang="en-US" sz="4000" b="0" cap="none" dirty="0"/>
          </a:p>
        </p:txBody>
      </p:sp>
    </p:spTree>
    <p:extLst>
      <p:ext uri="{BB962C8B-B14F-4D97-AF65-F5344CB8AC3E}">
        <p14:creationId xmlns:p14="http://schemas.microsoft.com/office/powerpoint/2010/main" val="2082348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DeepLabV3+ is the latest version of the </a:t>
            </a:r>
            <a:r>
              <a:rPr lang="en-US" sz="1600" dirty="0" err="1"/>
              <a:t>DeepLab</a:t>
            </a:r>
            <a:r>
              <a:rPr lang="en-US" sz="1600" dirty="0"/>
              <a:t> models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err="1">
                <a:solidFill>
                  <a:schemeClr val="tx2"/>
                </a:solidFill>
              </a:rPr>
              <a:t>DeepLab</a:t>
            </a:r>
            <a:r>
              <a:rPr lang="en-US" sz="1600" dirty="0">
                <a:solidFill>
                  <a:schemeClr val="tx2"/>
                </a:solidFill>
              </a:rPr>
              <a:t> V1: </a:t>
            </a:r>
            <a:r>
              <a:rPr lang="en-US" sz="1600" dirty="0"/>
              <a:t>Semantic Image Segmentation with Deep Convolutional Nets and Fully Connected </a:t>
            </a:r>
            <a:r>
              <a:rPr lang="en-US" sz="1600" dirty="0" smtClean="0"/>
              <a:t>CRFs.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err="1" smtClean="0">
                <a:solidFill>
                  <a:schemeClr val="tx2"/>
                </a:solidFill>
              </a:rPr>
              <a:t>DeepLab</a:t>
            </a:r>
            <a:r>
              <a:rPr lang="en-US" sz="1600" dirty="0" smtClean="0">
                <a:solidFill>
                  <a:schemeClr val="tx2"/>
                </a:solidFill>
              </a:rPr>
              <a:t> </a:t>
            </a:r>
            <a:r>
              <a:rPr lang="en-US" sz="1600" dirty="0">
                <a:solidFill>
                  <a:schemeClr val="tx2"/>
                </a:solidFill>
              </a:rPr>
              <a:t>V2: </a:t>
            </a:r>
            <a:r>
              <a:rPr lang="en-US" sz="1600" dirty="0" err="1"/>
              <a:t>DeepLab</a:t>
            </a:r>
            <a:r>
              <a:rPr lang="en-US" sz="1600" dirty="0"/>
              <a:t>: Semantic Image Segmentation with Deep Convolutional Nets, </a:t>
            </a:r>
            <a:r>
              <a:rPr lang="en-US" sz="1600" dirty="0" err="1"/>
              <a:t>Atrous</a:t>
            </a:r>
            <a:r>
              <a:rPr lang="en-US" sz="1600" dirty="0"/>
              <a:t> Convolution, and Fully Connected CRFs. </a:t>
            </a: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err="1" smtClean="0">
                <a:solidFill>
                  <a:schemeClr val="tx2"/>
                </a:solidFill>
              </a:rPr>
              <a:t>DeepLab</a:t>
            </a:r>
            <a:r>
              <a:rPr lang="en-US" sz="1600" dirty="0" smtClean="0">
                <a:solidFill>
                  <a:schemeClr val="tx2"/>
                </a:solidFill>
              </a:rPr>
              <a:t> </a:t>
            </a:r>
            <a:r>
              <a:rPr lang="en-US" sz="1600" dirty="0">
                <a:solidFill>
                  <a:schemeClr val="tx2"/>
                </a:solidFill>
              </a:rPr>
              <a:t>V3: </a:t>
            </a:r>
            <a:r>
              <a:rPr lang="en-US" sz="1600" dirty="0"/>
              <a:t>Rethinking </a:t>
            </a:r>
            <a:r>
              <a:rPr lang="en-US" sz="1600" dirty="0" err="1"/>
              <a:t>Atrous</a:t>
            </a:r>
            <a:r>
              <a:rPr lang="en-US" sz="1600" dirty="0"/>
              <a:t> Convolution for Semantic Image Segmentation. </a:t>
            </a: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err="1" smtClean="0">
                <a:solidFill>
                  <a:schemeClr val="tx2"/>
                </a:solidFill>
              </a:rPr>
              <a:t>DeepLab</a:t>
            </a:r>
            <a:r>
              <a:rPr lang="en-US" sz="1600" dirty="0" smtClean="0">
                <a:solidFill>
                  <a:schemeClr val="tx2"/>
                </a:solidFill>
              </a:rPr>
              <a:t> </a:t>
            </a:r>
            <a:r>
              <a:rPr lang="en-US" sz="1600" dirty="0">
                <a:solidFill>
                  <a:schemeClr val="tx2"/>
                </a:solidFill>
              </a:rPr>
              <a:t>V3+: </a:t>
            </a:r>
            <a:r>
              <a:rPr lang="en-US" sz="1600" dirty="0"/>
              <a:t>Encoder-Decoder with </a:t>
            </a:r>
            <a:r>
              <a:rPr lang="en-US" sz="1600" dirty="0" err="1"/>
              <a:t>Atrous</a:t>
            </a:r>
            <a:r>
              <a:rPr lang="en-US" sz="1600" dirty="0"/>
              <a:t> Separable Convolution for Semantic Image Segmentation.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056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035"/>
    </mc:Choice>
    <mc:Fallback>
      <p:transition spd="slow" advTm="180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8" y="2189263"/>
            <a:ext cx="5047561" cy="3790483"/>
          </a:xfrm>
        </p:spPr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Semantic segmentation is the task of assigning a class to every pixel in a given image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Does not have to separate different instances of the same class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smtClean="0"/>
              <a:t>Two important applications:</a:t>
            </a:r>
          </a:p>
          <a:p>
            <a:pPr marL="742939" lvl="1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b="1" dirty="0" smtClean="0">
                <a:solidFill>
                  <a:schemeClr val="tx1"/>
                </a:solidFill>
              </a:rPr>
              <a:t>Self-driving </a:t>
            </a:r>
            <a:r>
              <a:rPr lang="en-US" sz="1600" b="1" dirty="0">
                <a:solidFill>
                  <a:schemeClr val="tx1"/>
                </a:solidFill>
              </a:rPr>
              <a:t>vehicles:</a:t>
            </a:r>
            <a:r>
              <a:rPr lang="en-US" sz="1600" dirty="0">
                <a:solidFill>
                  <a:schemeClr val="tx1"/>
                </a:solidFill>
              </a:rPr>
              <a:t> These rely heavily on such segmented images to navigate through </a:t>
            </a:r>
            <a:r>
              <a:rPr lang="en-US" sz="1600" dirty="0" smtClean="0">
                <a:solidFill>
                  <a:schemeClr val="tx1"/>
                </a:solidFill>
              </a:rPr>
              <a:t>routes.</a:t>
            </a:r>
          </a:p>
          <a:p>
            <a:pPr marL="742939" lvl="1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b="1" dirty="0" smtClean="0">
                <a:solidFill>
                  <a:schemeClr val="tx1"/>
                </a:solidFill>
              </a:rPr>
              <a:t>Medical imaging: </a:t>
            </a:r>
            <a:r>
              <a:rPr lang="en-US" sz="1600" dirty="0">
                <a:solidFill>
                  <a:schemeClr val="tx1"/>
                </a:solidFill>
              </a:rPr>
              <a:t>segments </a:t>
            </a:r>
            <a:r>
              <a:rPr lang="en-US" sz="1600" dirty="0" smtClean="0">
                <a:solidFill>
                  <a:schemeClr val="tx1"/>
                </a:solidFill>
              </a:rPr>
              <a:t>correspond </a:t>
            </a:r>
            <a:r>
              <a:rPr lang="en-US" sz="1600" dirty="0">
                <a:solidFill>
                  <a:schemeClr val="tx1"/>
                </a:solidFill>
              </a:rPr>
              <a:t>to different tissue classes, organs, pathologies, or other biologically relevant structures.</a:t>
            </a:r>
            <a:endParaRPr lang="en-US" sz="1600" b="1" dirty="0" smtClean="0">
              <a:solidFill>
                <a:schemeClr val="tx1"/>
              </a:solidFill>
            </a:endParaRP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/>
              <a:t>Semantic Segmentation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3287" y="2189263"/>
            <a:ext cx="4672393" cy="3109265"/>
          </a:xfrm>
          <a:prstGeom prst="rect">
            <a:avLst/>
          </a:prstGeom>
        </p:spPr>
      </p:pic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17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502"/>
    </mc:Choice>
    <mc:Fallback>
      <p:transition spd="slow" advTm="395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7" y="2189263"/>
            <a:ext cx="4726927" cy="3790483"/>
          </a:xfrm>
        </p:spPr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dirty="0" smtClean="0"/>
              <a:t>21 </a:t>
            </a:r>
            <a:r>
              <a:rPr lang="en-US" dirty="0"/>
              <a:t>classes: </a:t>
            </a:r>
            <a:endParaRPr lang="en-US" dirty="0" smtClean="0"/>
          </a:p>
          <a:p>
            <a:pPr marL="742939" lvl="1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err="1" smtClean="0">
                <a:solidFill>
                  <a:schemeClr val="tx1">
                    <a:lumMod val="75000"/>
                  </a:schemeClr>
                </a:solidFill>
              </a:rPr>
              <a:t>aeroplane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, bicycle, boat, bottle, bus, car, cat, chair, cow, dining table, dog, horse, motorbike, person, potted plant, sheep, train, </a:t>
            </a:r>
            <a:r>
              <a:rPr lang="en-US" sz="1600" dirty="0" smtClean="0">
                <a:solidFill>
                  <a:schemeClr val="tx1">
                    <a:lumMod val="75000"/>
                  </a:schemeClr>
                </a:solidFill>
              </a:rPr>
              <a:t>TV. </a:t>
            </a:r>
          </a:p>
          <a:p>
            <a:pPr marL="742939" lvl="1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b</a:t>
            </a:r>
            <a:r>
              <a:rPr lang="en-US" sz="1600" dirty="0" smtClean="0">
                <a:solidFill>
                  <a:schemeClr val="tx1">
                    <a:lumMod val="75000"/>
                  </a:schemeClr>
                </a:solidFill>
              </a:rPr>
              <a:t>ackground class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dirty="0" smtClean="0"/>
              <a:t>Assignment of one of the 21 classes to every pixel in an image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Dataset </a:t>
            </a:r>
            <a:r>
              <a:rPr lang="mr-IN" dirty="0" smtClean="0"/>
              <a:t>–</a:t>
            </a:r>
            <a:r>
              <a:rPr lang="en-US" dirty="0" smtClean="0"/>
              <a:t> Pascal VOC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397" y="2189263"/>
            <a:ext cx="5139047" cy="19195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397" y="4084505"/>
            <a:ext cx="5234049" cy="1895242"/>
          </a:xfrm>
          <a:prstGeom prst="rect">
            <a:avLst/>
          </a:prstGeom>
        </p:spPr>
      </p:pic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355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760"/>
    </mc:Choice>
    <mc:Fallback>
      <p:transition spd="slow" advTm="21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9" y="2189263"/>
            <a:ext cx="4311290" cy="3790483"/>
          </a:xfrm>
        </p:spPr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B</a:t>
            </a:r>
            <a:r>
              <a:rPr lang="en-US" sz="1600" dirty="0" smtClean="0"/>
              <a:t>roadly </a:t>
            </a:r>
            <a:r>
              <a:rPr lang="en-US" sz="1600" dirty="0"/>
              <a:t>composed of two steps</a:t>
            </a:r>
            <a:r>
              <a:rPr lang="en-US" sz="1600" dirty="0" smtClean="0"/>
              <a:t>:</a:t>
            </a:r>
          </a:p>
          <a:p>
            <a:pPr marL="742939" lvl="1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b="1" dirty="0">
                <a:solidFill>
                  <a:schemeClr val="tx1">
                    <a:lumMod val="75000"/>
                  </a:schemeClr>
                </a:solidFill>
              </a:rPr>
              <a:t>Encoding phase: 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main purpose is to</a:t>
            </a:r>
            <a:r>
              <a:rPr lang="en-US" sz="1600" b="1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extract essential information from the image.</a:t>
            </a:r>
            <a:endParaRPr lang="en-US" sz="1600" b="1" dirty="0">
              <a:solidFill>
                <a:schemeClr val="tx1">
                  <a:lumMod val="75000"/>
                </a:schemeClr>
              </a:solidFill>
            </a:endParaRPr>
          </a:p>
          <a:p>
            <a:pPr marL="742939" lvl="1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b="1" dirty="0">
                <a:solidFill>
                  <a:schemeClr val="tx1">
                    <a:lumMod val="75000"/>
                  </a:schemeClr>
                </a:solidFill>
              </a:rPr>
              <a:t>Decoding phase: 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use</a:t>
            </a:r>
            <a:r>
              <a:rPr lang="en-US" sz="1600" b="1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extracted in encoding phase is used here to reconstruct output of appropriate dimensions</a:t>
            </a:r>
            <a:r>
              <a:rPr lang="en-US" sz="1600" dirty="0" smtClean="0">
                <a:solidFill>
                  <a:schemeClr val="tx1">
                    <a:lumMod val="75000"/>
                  </a:schemeClr>
                </a:solidFill>
              </a:rPr>
              <a:t>.</a:t>
            </a:r>
            <a:endParaRPr lang="en-US" sz="1600" dirty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Use </a:t>
            </a:r>
            <a:r>
              <a:rPr lang="en-US" sz="1600" dirty="0" err="1"/>
              <a:t>Atrous</a:t>
            </a:r>
            <a:r>
              <a:rPr lang="en-US" sz="1600" dirty="0"/>
              <a:t> Convolution and Separable Convolutions to reduce computation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Combine </a:t>
            </a:r>
            <a:r>
              <a:rPr lang="en-US" sz="1600" dirty="0" err="1"/>
              <a:t>Atrous</a:t>
            </a:r>
            <a:r>
              <a:rPr lang="en-US" sz="1600" dirty="0"/>
              <a:t> Spatial Pyramid Pooling Modules and Encoder-Decoder Structures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endParaRPr lang="en-US" sz="16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Deeplabv3+ Architecture - Overview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761" y="2189263"/>
            <a:ext cx="5995060" cy="3665272"/>
          </a:xfrm>
          <a:prstGeom prst="rect">
            <a:avLst/>
          </a:prstGeom>
        </p:spPr>
      </p:pic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912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200"/>
    </mc:Choice>
    <mc:Fallback>
      <p:transition spd="slow" advTm="30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9" y="2189263"/>
            <a:ext cx="4311289" cy="3790483"/>
          </a:xfrm>
        </p:spPr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T</a:t>
            </a:r>
            <a:r>
              <a:rPr lang="en-US" sz="1600" dirty="0" smtClean="0"/>
              <a:t>o </a:t>
            </a:r>
            <a:r>
              <a:rPr lang="en-US" sz="1600" dirty="0"/>
              <a:t>make sure our model is robust to changes in the size of objects when working with CNNs.</a:t>
            </a: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smtClean="0"/>
              <a:t>These </a:t>
            </a:r>
            <a:r>
              <a:rPr lang="en-US" sz="1600" dirty="0"/>
              <a:t>use multiple scaled versions of the input for training and hence capture multi-scale information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smtClean="0"/>
              <a:t>Done by </a:t>
            </a:r>
            <a:r>
              <a:rPr lang="en-US" sz="1600" dirty="0"/>
              <a:t>pooling operations at multiple rates and with an effective field of view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U</a:t>
            </a:r>
            <a:r>
              <a:rPr lang="en-US" sz="1600" dirty="0" smtClean="0"/>
              <a:t>se </a:t>
            </a:r>
            <a:r>
              <a:rPr lang="en-US" sz="1600" dirty="0"/>
              <a:t>parallel versions of the same underlying network to train on inputs at different scales and combine the features at a later step.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Spatial Pyramid Pooling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386" y="2189263"/>
            <a:ext cx="5652656" cy="4314307"/>
          </a:xfrm>
          <a:prstGeom prst="rect">
            <a:avLst/>
          </a:prstGeom>
        </p:spPr>
      </p:pic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596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871"/>
    </mc:Choice>
    <mc:Fallback>
      <p:transition spd="slow" advTm="56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8" y="2189264"/>
            <a:ext cx="8610158" cy="1693968"/>
          </a:xfrm>
        </p:spPr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err="1"/>
              <a:t>Atrous</a:t>
            </a:r>
            <a:r>
              <a:rPr lang="en-US" sz="1600" dirty="0"/>
              <a:t> Convolution is also known as Dilated Convolution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The normal convolution is a special case of </a:t>
            </a:r>
            <a:r>
              <a:rPr lang="en-US" sz="1600" dirty="0" err="1"/>
              <a:t>atrous</a:t>
            </a:r>
            <a:r>
              <a:rPr lang="en-US" sz="1600" dirty="0"/>
              <a:t> convolutions with r = 1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C</a:t>
            </a:r>
            <a:r>
              <a:rPr lang="en-US" sz="1600" dirty="0" smtClean="0"/>
              <a:t>an </a:t>
            </a:r>
            <a:r>
              <a:rPr lang="en-US" sz="1600" dirty="0"/>
              <a:t>capture information from a larger effective field of view while using the same number of parameters and computational complexity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err="1"/>
              <a:t>DeepLab</a:t>
            </a:r>
            <a:r>
              <a:rPr lang="en-US" sz="1600" dirty="0"/>
              <a:t> uses </a:t>
            </a:r>
            <a:r>
              <a:rPr lang="en-US" sz="1600" dirty="0" err="1"/>
              <a:t>atrous</a:t>
            </a:r>
            <a:r>
              <a:rPr lang="en-US" sz="1600" dirty="0"/>
              <a:t> convolution with rates 6, 12 and 18.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err="1"/>
              <a:t>Atrous</a:t>
            </a:r>
            <a:r>
              <a:rPr lang="en-US" dirty="0"/>
              <a:t> Convolution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468" y="4035612"/>
            <a:ext cx="7214919" cy="2007755"/>
          </a:xfrm>
          <a:prstGeom prst="rect">
            <a:avLst/>
          </a:prstGeom>
        </p:spPr>
      </p:pic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828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497"/>
    </mc:Choice>
    <mc:Fallback>
      <p:transition spd="slow" advTm="574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8" y="2189263"/>
            <a:ext cx="4287540" cy="3273385"/>
          </a:xfrm>
        </p:spPr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A</a:t>
            </a:r>
            <a:r>
              <a:rPr lang="en-US" sz="1600" dirty="0" smtClean="0"/>
              <a:t>n</a:t>
            </a:r>
            <a:r>
              <a:rPr lang="en-US" sz="1600" dirty="0"/>
              <a:t> </a:t>
            </a:r>
            <a:r>
              <a:rPr lang="en-US" sz="1600" dirty="0" err="1"/>
              <a:t>atrous</a:t>
            </a:r>
            <a:r>
              <a:rPr lang="en-US" sz="1600" dirty="0"/>
              <a:t> version of </a:t>
            </a:r>
            <a:r>
              <a:rPr lang="en-US" sz="1600" dirty="0" smtClean="0"/>
              <a:t>Spatial Pyramid Pooling.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P</a:t>
            </a:r>
            <a:r>
              <a:rPr lang="en-US" sz="1600" dirty="0" smtClean="0"/>
              <a:t>arallel </a:t>
            </a:r>
            <a:r>
              <a:rPr lang="en-US" sz="1600" dirty="0" err="1"/>
              <a:t>atrous</a:t>
            </a:r>
            <a:r>
              <a:rPr lang="en-US" sz="1600" dirty="0"/>
              <a:t> convolution with different rate applied in the input feature map, and fuse together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Improving prediction performance on multi-scale object</a:t>
            </a: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smtClean="0"/>
              <a:t>In </a:t>
            </a:r>
            <a:r>
              <a:rPr lang="en-US" sz="1600" dirty="0" err="1" smtClean="0"/>
              <a:t>Deeplab</a:t>
            </a:r>
            <a:r>
              <a:rPr lang="en-US" sz="1600" dirty="0" smtClean="0"/>
              <a:t>, one </a:t>
            </a:r>
            <a:r>
              <a:rPr lang="en-US" sz="1600" dirty="0"/>
              <a:t>1×1 convolution and three 3×3 convolutions with rates = (6, 12, 18) when output stride = 16.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err="1"/>
              <a:t>Atrous</a:t>
            </a:r>
            <a:r>
              <a:rPr lang="en-US" dirty="0"/>
              <a:t> Spatial Pyramid Pooling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5138" y="2001259"/>
            <a:ext cx="6049930" cy="3698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4692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129"/>
    </mc:Choice>
    <mc:Fallback>
      <p:transition spd="slow" advTm="36129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8" y="2189264"/>
            <a:ext cx="3456267" cy="3475266"/>
          </a:xfrm>
        </p:spPr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A</a:t>
            </a:r>
            <a:r>
              <a:rPr lang="en-US" sz="1600" dirty="0" smtClean="0"/>
              <a:t> </a:t>
            </a:r>
            <a:r>
              <a:rPr lang="en-US" sz="1600" dirty="0"/>
              <a:t>technique for performing convolutions with less number of computations than a standard convolution </a:t>
            </a:r>
            <a:r>
              <a:rPr lang="en-US" sz="1600" dirty="0" smtClean="0"/>
              <a:t>operation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Break down the convolution operation into two steps:</a:t>
            </a:r>
          </a:p>
          <a:p>
            <a:pPr marL="742939" lvl="1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Depth-wise convolution</a:t>
            </a:r>
          </a:p>
          <a:p>
            <a:pPr marL="742939" lvl="1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Pointwise convolution</a:t>
            </a:r>
            <a:r>
              <a:rPr lang="en-US" sz="1600" dirty="0" smtClean="0">
                <a:solidFill>
                  <a:schemeClr val="tx1">
                    <a:lumMod val="75000"/>
                  </a:schemeClr>
                </a:solidFill>
              </a:rPr>
              <a:t>.</a:t>
            </a: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err="1" smtClean="0"/>
              <a:t>Xception</a:t>
            </a:r>
            <a:r>
              <a:rPr lang="en-US" sz="1600" dirty="0" smtClean="0"/>
              <a:t> in </a:t>
            </a:r>
            <a:r>
              <a:rPr lang="en-US" sz="1600" dirty="0" err="1" smtClean="0"/>
              <a:t>Deeplab</a:t>
            </a:r>
            <a:r>
              <a:rPr lang="en-US" sz="1600" dirty="0" smtClean="0"/>
              <a:t> </a:t>
            </a:r>
            <a:r>
              <a:rPr lang="en-US" sz="1600" dirty="0"/>
              <a:t>uses </a:t>
            </a:r>
            <a:r>
              <a:rPr lang="en-US" sz="1600" dirty="0" smtClean="0"/>
              <a:t>point-wise </a:t>
            </a:r>
            <a:r>
              <a:rPr lang="en-US" sz="1600" dirty="0"/>
              <a:t>convolution </a:t>
            </a:r>
            <a:r>
              <a:rPr lang="en-US" sz="1600" dirty="0" smtClean="0"/>
              <a:t>to </a:t>
            </a:r>
            <a:r>
              <a:rPr lang="en-US" sz="1600" dirty="0"/>
              <a:t>depth-wise convolution.</a:t>
            </a:r>
            <a:endParaRPr lang="en-US" sz="1600" dirty="0" smtClean="0"/>
          </a:p>
          <a:p>
            <a:pPr marL="742939" lvl="1" indent="-285750">
              <a:buClr>
                <a:schemeClr val="tx1"/>
              </a:buClr>
              <a:buFont typeface="Wingdings" charset="2"/>
              <a:buChar char="q"/>
            </a:pPr>
            <a:endParaRPr lang="en-US" sz="1600" dirty="0">
              <a:solidFill>
                <a:schemeClr val="tx1">
                  <a:lumMod val="75000"/>
                </a:schemeClr>
              </a:solidFill>
            </a:endParaRP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endParaRPr lang="en-US" sz="1600" dirty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endParaRPr lang="en-US" sz="1600" dirty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endParaRPr lang="en-US" sz="16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Depth-wise </a:t>
            </a:r>
            <a:r>
              <a:rPr lang="en-US" dirty="0"/>
              <a:t>Separable </a:t>
            </a:r>
            <a:r>
              <a:rPr lang="en-US" dirty="0" smtClean="0"/>
              <a:t>Convolutions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116" y="1882505"/>
            <a:ext cx="6809951" cy="20601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5736" y="3942608"/>
            <a:ext cx="7059332" cy="1995054"/>
          </a:xfrm>
          <a:prstGeom prst="rect">
            <a:avLst/>
          </a:prstGeom>
        </p:spPr>
      </p:pic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754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603"/>
    </mc:Choice>
    <mc:Fallback>
      <p:transition spd="slow" advTm="71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UB Powerpoint Template">
  <a:themeElements>
    <a:clrScheme name="Custom 2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2775</TotalTime>
  <Words>576</Words>
  <Application>Microsoft Macintosh PowerPoint</Application>
  <PresentationFormat>Widescreen</PresentationFormat>
  <Paragraphs>88</Paragraphs>
  <Slides>15</Slides>
  <Notes>12</Notes>
  <HiddenSlides>0</HiddenSlides>
  <MMClips>13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Georgia</vt:lpstr>
      <vt:lpstr>LucidaGrande</vt:lpstr>
      <vt:lpstr>Wingdings</vt:lpstr>
      <vt:lpstr>Arial</vt:lpstr>
      <vt:lpstr>UB Powerpoint Template</vt:lpstr>
      <vt:lpstr>Semantic Image Segmentation – Deeplabv3+</vt:lpstr>
      <vt:lpstr>Background</vt:lpstr>
      <vt:lpstr>Semantic Segmentation</vt:lpstr>
      <vt:lpstr>Dataset – Pascal VOC</vt:lpstr>
      <vt:lpstr>Deeplabv3+ Architecture - Overview</vt:lpstr>
      <vt:lpstr>Spatial Pyramid Pooling</vt:lpstr>
      <vt:lpstr>Atrous Convolution</vt:lpstr>
      <vt:lpstr>Atrous Spatial Pyramid Pooling</vt:lpstr>
      <vt:lpstr>Depth-wise Separable Convolutions</vt:lpstr>
      <vt:lpstr>Encoder Structure</vt:lpstr>
      <vt:lpstr>Decoder Structure</vt:lpstr>
      <vt:lpstr>Steps to execute</vt:lpstr>
      <vt:lpstr>Segmentation results from the Model</vt:lpstr>
      <vt:lpstr>References</vt:lpstr>
      <vt:lpstr>Thank You</vt:lpstr>
    </vt:vector>
  </TitlesOfParts>
  <Manager/>
  <Company/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Template</dc:title>
  <dc:subject/>
  <dc:creator>Microsoft Office User</dc:creator>
  <cp:keywords/>
  <dc:description/>
  <cp:lastModifiedBy>Microsoft Office User</cp:lastModifiedBy>
  <cp:revision>245</cp:revision>
  <cp:lastPrinted>2016-07-18T17:32:49Z</cp:lastPrinted>
  <dcterms:created xsi:type="dcterms:W3CDTF">2016-06-28T14:05:07Z</dcterms:created>
  <dcterms:modified xsi:type="dcterms:W3CDTF">2019-11-30T04:35:57Z</dcterms:modified>
  <cp:category/>
</cp:coreProperties>
</file>

<file path=docProps/thumbnail.jpeg>
</file>